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311" r:id="rId4"/>
    <p:sldId id="307" r:id="rId5"/>
    <p:sldId id="308" r:id="rId6"/>
    <p:sldId id="309" r:id="rId7"/>
    <p:sldId id="310" r:id="rId8"/>
    <p:sldId id="297" r:id="rId9"/>
  </p:sldIdLst>
  <p:sldSz cx="9144000" cy="6858000" type="screen4x3"/>
  <p:notesSz cx="9926638" cy="6797675"/>
  <p:embeddedFontLst>
    <p:embeddedFont>
      <p:font typeface="HY헤드라인M" pitchFamily="18" charset="-127"/>
      <p:regular r:id="rId12"/>
    </p:embeddedFont>
    <p:embeddedFont>
      <p:font typeface="휴먼엑스포" pitchFamily="18" charset="-127"/>
      <p:regular r:id="rId13"/>
    </p:embeddedFont>
    <p:embeddedFont>
      <p:font typeface="HY견고딕" pitchFamily="18" charset="-127"/>
      <p:regular r:id="rId14"/>
    </p:embeddedFont>
    <p:embeddedFont>
      <p:font typeface="맑은 고딕" pitchFamily="50" charset="-127"/>
      <p:regular r:id="rId15"/>
      <p:bold r:id="rId16"/>
    </p:embeddedFont>
    <p:embeddedFont>
      <p:font typeface="HY신명조" pitchFamily="18" charset="-127"/>
      <p:regular r:id="rId17"/>
    </p:embeddedFont>
    <p:embeddedFont>
      <p:font typeface="HY엽서L" pitchFamily="18" charset="-127"/>
      <p:regular r:id="rId1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800080"/>
    <a:srgbClr val="003399"/>
    <a:srgbClr val="CCECFF"/>
    <a:srgbClr val="66CCFF"/>
    <a:srgbClr val="333300"/>
    <a:srgbClr val="FF99CC"/>
    <a:srgbClr val="0000FF"/>
    <a:srgbClr val="FFCC00"/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617" autoAdjust="0"/>
    <p:restoredTop sz="99242" autoAdjust="0"/>
  </p:normalViewPr>
  <p:slideViewPr>
    <p:cSldViewPr>
      <p:cViewPr varScale="1">
        <p:scale>
          <a:sx n="115" d="100"/>
          <a:sy n="115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9" d="100"/>
          <a:sy n="119" d="100"/>
        </p:scale>
        <p:origin x="-2070" y="-90"/>
      </p:cViewPr>
      <p:guideLst>
        <p:guide orient="horz" pos="2140"/>
        <p:guide pos="312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5588B1FD-8DCC-4776-BF6F-A230B59FA687}" type="datetimeFigureOut">
              <a:rPr lang="ko-KR" altLang="en-US" smtClean="0"/>
              <a:pPr/>
              <a:t>2015-01-30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1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15F5BC4B-1178-4BE0-8CC7-D098A7962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D4ACC1B4-B267-4447-A7BA-BB2459320696}" type="datetimeFigureOut">
              <a:rPr lang="ko-KR" altLang="en-US" smtClean="0"/>
              <a:pPr/>
              <a:t>2015-01-30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28897"/>
            <a:ext cx="7941310" cy="3058953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456611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7D0559F6-41A9-43A9-BB7E-F51510A230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4" name="Picture 62" descr="004_a 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36" name="Rectangle 64"/>
          <p:cNvSpPr>
            <a:spLocks noGrp="1" noChangeArrowheads="1"/>
          </p:cNvSpPr>
          <p:nvPr>
            <p:ph type="ctrTitle" sz="quarter"/>
          </p:nvPr>
        </p:nvSpPr>
        <p:spPr>
          <a:xfrm>
            <a:off x="58738" y="1125538"/>
            <a:ext cx="9028112" cy="1470025"/>
          </a:xfrm>
          <a:effectLst>
            <a:outerShdw dist="17961" dir="2700000" algn="ctr" rotWithShape="0">
              <a:schemeClr val="bg1"/>
            </a:outerShdw>
          </a:effectLst>
        </p:spPr>
        <p:txBody>
          <a:bodyPr wrap="square" lIns="9144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6350"/>
            <a:ext cx="2286000" cy="611981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0" y="6350"/>
            <a:ext cx="6705600" cy="61198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" name="Picture 70" descr="004_b copy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0" y="635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none" lIns="234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5" name="그림 7" descr="로고.pn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58212" y="-24"/>
            <a:ext cx="1285820" cy="350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헤드라인M" pitchFamily="18" charset="-127"/>
          <a:ea typeface="HY헤드라인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헤드라인M" pitchFamily="18" charset="-127"/>
          <a:ea typeface="HY헤드라인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헤드라인M" pitchFamily="18" charset="-127"/>
          <a:ea typeface="HY헤드라인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헤드라인M" pitchFamily="18" charset="-127"/>
          <a:ea typeface="HY헤드라인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헤드라인M" pitchFamily="18" charset="-127"/>
          <a:ea typeface="HY헤드라인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헤드라인M" pitchFamily="18" charset="-127"/>
          <a:ea typeface="HY헤드라인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헤드라인M" pitchFamily="18" charset="-127"/>
          <a:ea typeface="HY헤드라인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0" y="1857364"/>
            <a:ext cx="9144000" cy="1143008"/>
            <a:chOff x="0" y="1643050"/>
            <a:chExt cx="9144000" cy="1143008"/>
          </a:xfrm>
        </p:grpSpPr>
        <p:sp>
          <p:nvSpPr>
            <p:cNvPr id="7" name="직사각형 6"/>
            <p:cNvSpPr/>
            <p:nvPr/>
          </p:nvSpPr>
          <p:spPr>
            <a:xfrm>
              <a:off x="0" y="1643050"/>
              <a:ext cx="9144000" cy="1143008"/>
            </a:xfrm>
            <a:prstGeom prst="rect">
              <a:avLst/>
            </a:prstGeom>
            <a:solidFill>
              <a:srgbClr val="CCECFF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5" name="WordArt 32"/>
            <p:cNvSpPr>
              <a:spLocks noChangeArrowheads="1" noChangeShapeType="1" noTextEdit="1"/>
            </p:cNvSpPr>
            <p:nvPr/>
          </p:nvSpPr>
          <p:spPr bwMode="auto">
            <a:xfrm>
              <a:off x="609603" y="1928802"/>
              <a:ext cx="8248677" cy="57150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en-US" altLang="ko-KR" sz="1050" b="1" kern="10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+mj-lt"/>
                  <a:ea typeface="HY헤드라인M"/>
                </a:rPr>
                <a:t>2015</a:t>
              </a:r>
              <a:r>
                <a:rPr lang="ko-KR" altLang="en-US" sz="1050" b="1" kern="10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+mj-lt"/>
                  <a:ea typeface="HY헤드라인M"/>
                </a:rPr>
                <a:t>년 외식 및 한식진흥 정책 및 방향</a:t>
              </a:r>
              <a:endParaRPr lang="en-US" altLang="ko-KR" sz="105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HY헤드라인M"/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3428992" y="5786454"/>
            <a:ext cx="23622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44" y="71414"/>
            <a:ext cx="43576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40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발표순서</a:t>
            </a:r>
            <a:endParaRPr lang="ko-KR" altLang="en-US" sz="4000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560534" y="4930791"/>
            <a:ext cx="6687087" cy="784225"/>
            <a:chOff x="1887538" y="2470150"/>
            <a:chExt cx="6081713" cy="784225"/>
          </a:xfrm>
        </p:grpSpPr>
        <p:pic>
          <p:nvPicPr>
            <p:cNvPr id="10" name="Picture 64" descr="050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gray">
            <a:xfrm>
              <a:off x="1887538" y="2470150"/>
              <a:ext cx="6081713" cy="784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65"/>
            <p:cNvSpPr txBox="1">
              <a:spLocks noChangeArrowheads="1"/>
            </p:cNvSpPr>
            <p:nvPr/>
          </p:nvSpPr>
          <p:spPr bwMode="gray">
            <a:xfrm>
              <a:off x="2612988" y="2611433"/>
              <a:ext cx="5169952" cy="44627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3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 2015</a:t>
              </a:r>
              <a:r>
                <a:rPr lang="ko-KR" altLang="en-US" sz="23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년 외식 및 한식진흥 사업 추진 계획</a:t>
              </a:r>
              <a:endParaRPr lang="ko-KR" altLang="en-US" sz="23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2" name="Text Box 66"/>
            <p:cNvSpPr txBox="1">
              <a:spLocks noChangeArrowheads="1"/>
            </p:cNvSpPr>
            <p:nvPr/>
          </p:nvSpPr>
          <p:spPr bwMode="gray">
            <a:xfrm>
              <a:off x="2081213" y="2586038"/>
              <a:ext cx="449162" cy="52322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8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III</a:t>
              </a:r>
              <a:endParaRPr lang="en-US" altLang="ko-KR" sz="280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1560534" y="1971663"/>
            <a:ext cx="6867409" cy="784225"/>
            <a:chOff x="1887538" y="1597025"/>
            <a:chExt cx="6290043" cy="784225"/>
          </a:xfrm>
        </p:grpSpPr>
        <p:pic>
          <p:nvPicPr>
            <p:cNvPr id="14" name="Picture 70" descr="050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gray">
            <a:xfrm>
              <a:off x="1887538" y="1597025"/>
              <a:ext cx="6083300" cy="784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 Box 71"/>
            <p:cNvSpPr txBox="1">
              <a:spLocks noChangeArrowheads="1"/>
            </p:cNvSpPr>
            <p:nvPr/>
          </p:nvSpPr>
          <p:spPr bwMode="gray">
            <a:xfrm>
              <a:off x="2748293" y="1768478"/>
              <a:ext cx="5429288" cy="44627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3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`2014</a:t>
              </a:r>
              <a:r>
                <a:rPr lang="ko-KR" altLang="en-US" sz="23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년 외식 및 한식진흥 사업의 성과</a:t>
              </a:r>
              <a:endParaRPr lang="ko-KR" altLang="en-US" sz="23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6" name="Text Box 72"/>
            <p:cNvSpPr txBox="1">
              <a:spLocks noChangeArrowheads="1"/>
            </p:cNvSpPr>
            <p:nvPr/>
          </p:nvSpPr>
          <p:spPr bwMode="gray">
            <a:xfrm>
              <a:off x="2136776" y="1712913"/>
              <a:ext cx="271463" cy="519113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8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I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560534" y="3502031"/>
            <a:ext cx="6654804" cy="784225"/>
            <a:chOff x="1887538" y="2470150"/>
            <a:chExt cx="6081713" cy="784225"/>
          </a:xfrm>
        </p:grpSpPr>
        <p:pic>
          <p:nvPicPr>
            <p:cNvPr id="22" name="Picture 64" descr="050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gray">
            <a:xfrm>
              <a:off x="1887538" y="2470150"/>
              <a:ext cx="6081713" cy="784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65"/>
            <p:cNvSpPr txBox="1">
              <a:spLocks noChangeArrowheads="1"/>
            </p:cNvSpPr>
            <p:nvPr/>
          </p:nvSpPr>
          <p:spPr bwMode="gray">
            <a:xfrm>
              <a:off x="2921001" y="2632075"/>
              <a:ext cx="4771447" cy="44627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3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2015</a:t>
              </a:r>
              <a:r>
                <a:rPr lang="ko-KR" altLang="en-US" sz="23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년 외식 및 한식진흥 기본 방향</a:t>
              </a:r>
              <a:endParaRPr lang="ko-KR" altLang="en-US" sz="23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" name="Text Box 66"/>
            <p:cNvSpPr txBox="1">
              <a:spLocks noChangeArrowheads="1"/>
            </p:cNvSpPr>
            <p:nvPr/>
          </p:nvSpPr>
          <p:spPr bwMode="gray">
            <a:xfrm>
              <a:off x="2081213" y="2586038"/>
              <a:ext cx="358775" cy="519113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8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II</a:t>
              </a: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57" y="1"/>
            <a:ext cx="1333442" cy="500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모서리가 둥근 직사각형 71"/>
          <p:cNvSpPr/>
          <p:nvPr/>
        </p:nvSpPr>
        <p:spPr bwMode="auto">
          <a:xfrm>
            <a:off x="1857356" y="5357826"/>
            <a:ext cx="2591835" cy="9770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1" name="모서리가 둥근 직사각형 70"/>
          <p:cNvSpPr/>
          <p:nvPr/>
        </p:nvSpPr>
        <p:spPr bwMode="auto">
          <a:xfrm>
            <a:off x="1857356" y="3071810"/>
            <a:ext cx="2591835" cy="9770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1857356" y="4214818"/>
            <a:ext cx="2591835" cy="9770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모서리가 둥근 직사각형 10"/>
          <p:cNvSpPr/>
          <p:nvPr/>
        </p:nvSpPr>
        <p:spPr bwMode="auto">
          <a:xfrm>
            <a:off x="357158" y="1142984"/>
            <a:ext cx="8312068" cy="450734"/>
          </a:xfrm>
          <a:prstGeom prst="roundRect">
            <a:avLst>
              <a:gd name="adj" fmla="val 50000"/>
            </a:avLst>
          </a:prstGeom>
          <a:solidFill>
            <a:srgbClr val="046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428596" y="1142984"/>
            <a:ext cx="800105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국내</a:t>
            </a:r>
            <a:r>
              <a:rPr lang="en-US" altLang="ko-KR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한식기반 정비 및 해외확산 병행 정책으로 확대</a:t>
            </a:r>
            <a:r>
              <a:rPr lang="en-US" altLang="ko-KR" sz="2200" dirty="0" smtClean="0">
                <a:solidFill>
                  <a:srgbClr val="FFFFFF"/>
                </a:solidFill>
                <a:latin typeface="맑은 고딕"/>
                <a:ea typeface="맑은 고딕"/>
              </a:rPr>
              <a:t>·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개편</a:t>
            </a:r>
            <a:endParaRPr lang="ko-KR" altLang="en-US" sz="22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428596" y="1142984"/>
            <a:ext cx="800105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국내</a:t>
            </a:r>
            <a:r>
              <a:rPr lang="en-US" altLang="ko-KR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한식기반 정비 및 해외확산 병행 정책으로 확대</a:t>
            </a:r>
            <a:r>
              <a:rPr lang="en-US" altLang="ko-KR" sz="2200" dirty="0" smtClean="0">
                <a:solidFill>
                  <a:srgbClr val="FFFFFF"/>
                </a:solidFill>
                <a:latin typeface="맑은 고딕"/>
                <a:ea typeface="맑은 고딕"/>
              </a:rPr>
              <a:t>·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개편</a:t>
            </a:r>
            <a:endParaRPr lang="ko-KR" altLang="en-US" sz="22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 dirty="0" smtClean="0"/>
              <a:t>2014 </a:t>
            </a:r>
            <a:r>
              <a:rPr lang="ko-KR" altLang="en-US" sz="2800" dirty="0" smtClean="0"/>
              <a:t>외식 및 한식 진흥사업의 성과 </a:t>
            </a:r>
            <a:endParaRPr lang="ko-KR" altLang="en-US" sz="28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58" y="0"/>
            <a:ext cx="1333442" cy="500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" name="직사각형 36"/>
          <p:cNvSpPr/>
          <p:nvPr/>
        </p:nvSpPr>
        <p:spPr>
          <a:xfrm>
            <a:off x="527050" y="1857364"/>
            <a:ext cx="8147050" cy="1269194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kumimoji="0"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73100" y="3698496"/>
            <a:ext cx="7848600" cy="1337186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kumimoji="0"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-2002" pitchFamily="18" charset="-127"/>
              <a:ea typeface="-2002" pitchFamily="18" charset="-127"/>
            </a:endParaRPr>
          </a:p>
        </p:txBody>
      </p:sp>
      <p:grpSp>
        <p:nvGrpSpPr>
          <p:cNvPr id="39" name="그룹 82"/>
          <p:cNvGrpSpPr>
            <a:grpSpLocks/>
          </p:cNvGrpSpPr>
          <p:nvPr/>
        </p:nvGrpSpPr>
        <p:grpSpPr bwMode="auto">
          <a:xfrm>
            <a:off x="323075" y="1942934"/>
            <a:ext cx="4150723" cy="3191687"/>
            <a:chOff x="47246" y="1864900"/>
            <a:chExt cx="3694891" cy="1850056"/>
          </a:xfrm>
        </p:grpSpPr>
        <p:grpSp>
          <p:nvGrpSpPr>
            <p:cNvPr id="56" name="그룹 19"/>
            <p:cNvGrpSpPr>
              <a:grpSpLocks/>
            </p:cNvGrpSpPr>
            <p:nvPr/>
          </p:nvGrpSpPr>
          <p:grpSpPr bwMode="auto">
            <a:xfrm>
              <a:off x="47246" y="1864900"/>
              <a:ext cx="3694891" cy="571533"/>
              <a:chOff x="47246" y="1864900"/>
              <a:chExt cx="3694891" cy="571533"/>
            </a:xfrm>
          </p:grpSpPr>
          <p:sp>
            <p:nvSpPr>
              <p:cNvPr id="65" name="모서리가 둥근 직사각형 64"/>
              <p:cNvSpPr/>
              <p:nvPr/>
            </p:nvSpPr>
            <p:spPr bwMode="auto">
              <a:xfrm>
                <a:off x="47246" y="1864900"/>
                <a:ext cx="1093787" cy="522579"/>
              </a:xfrm>
              <a:prstGeom prst="roundRect">
                <a:avLst/>
              </a:prstGeom>
              <a:ln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66" name="모서리가 둥근 직사각형 65"/>
              <p:cNvSpPr/>
              <p:nvPr/>
            </p:nvSpPr>
            <p:spPr bwMode="auto">
              <a:xfrm>
                <a:off x="1434937" y="1870076"/>
                <a:ext cx="2307200" cy="566357"/>
              </a:xfrm>
              <a:prstGeom prst="round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sp>
          <p:nvSpPr>
            <p:cNvPr id="62" name="모서리가 둥근 직사각형 61"/>
            <p:cNvSpPr/>
            <p:nvPr/>
          </p:nvSpPr>
          <p:spPr bwMode="auto">
            <a:xfrm>
              <a:off x="61377" y="2548727"/>
              <a:ext cx="1093787" cy="522578"/>
            </a:xfrm>
            <a:prstGeom prst="round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9" name="모서리가 둥근 직사각형 58"/>
            <p:cNvSpPr/>
            <p:nvPr/>
          </p:nvSpPr>
          <p:spPr bwMode="auto">
            <a:xfrm>
              <a:off x="80307" y="3192378"/>
              <a:ext cx="1093787" cy="522578"/>
            </a:xfrm>
            <a:prstGeom prst="round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40" name="오른쪽 화살표 39"/>
          <p:cNvSpPr/>
          <p:nvPr/>
        </p:nvSpPr>
        <p:spPr bwMode="auto">
          <a:xfrm>
            <a:off x="4699591" y="3359869"/>
            <a:ext cx="475967" cy="1583792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1" name="TextBox 40"/>
          <p:cNvSpPr txBox="1"/>
          <p:nvPr/>
        </p:nvSpPr>
        <p:spPr bwMode="auto">
          <a:xfrm>
            <a:off x="1928794" y="1928802"/>
            <a:ext cx="2466765" cy="1061829"/>
          </a:xfrm>
          <a:prstGeom prst="rect">
            <a:avLst/>
          </a:prstGeom>
          <a:noFill/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해외 홍보</a:t>
            </a:r>
            <a:endParaRPr kumimoji="0" lang="en-US" altLang="ko-KR" dirty="0" smtClean="0">
              <a:ln>
                <a:solidFill>
                  <a:schemeClr val="bg1">
                    <a:lumMod val="50000"/>
                    <a:alpha val="30000"/>
                  </a:schemeClr>
                </a:solidFill>
              </a:ln>
              <a:solidFill>
                <a:srgbClr val="800000"/>
              </a:solidFill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en-US" altLang="ko-KR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초기 해외 인지도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제고를 </a:t>
            </a:r>
            <a:r>
              <a:rPr kumimoji="0" lang="en-US" altLang="ko-KR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위한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     </a:t>
            </a:r>
            <a:endParaRPr kumimoji="0" lang="en-US" altLang="ko-KR" sz="1200" dirty="0" smtClean="0">
              <a:ln>
                <a:solidFill>
                  <a:schemeClr val="bg1">
                    <a:lumMod val="50000"/>
                    <a:alpha val="30000"/>
                  </a:schemeClr>
                </a:solidFill>
              </a:ln>
              <a:solidFill>
                <a:srgbClr val="800000"/>
              </a:solidFill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</a:t>
            </a:r>
            <a:r>
              <a:rPr kumimoji="0" lang="en-US" altLang="ko-KR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홍보에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주안점</a:t>
            </a:r>
            <a:endParaRPr kumimoji="0" lang="ko-KR" altLang="en-US" sz="1200" dirty="0">
              <a:ln>
                <a:solidFill>
                  <a:schemeClr val="bg1">
                    <a:lumMod val="50000"/>
                    <a:alpha val="30000"/>
                  </a:schemeClr>
                </a:solidFill>
              </a:ln>
              <a:solidFill>
                <a:srgbClr val="800000"/>
              </a:solidFill>
              <a:latin typeface="+mj-ea"/>
              <a:ea typeface="+mj-ea"/>
            </a:endParaRPr>
          </a:p>
        </p:txBody>
      </p:sp>
      <p:sp>
        <p:nvSpPr>
          <p:cNvPr id="42" name="모서리가 둥근 직사각형 41"/>
          <p:cNvSpPr/>
          <p:nvPr/>
        </p:nvSpPr>
        <p:spPr bwMode="auto">
          <a:xfrm>
            <a:off x="385025" y="5379001"/>
            <a:ext cx="1228726" cy="90154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5" name="TextBox 24"/>
          <p:cNvSpPr txBox="1">
            <a:spLocks noChangeArrowheads="1"/>
          </p:cNvSpPr>
          <p:nvPr/>
        </p:nvSpPr>
        <p:spPr bwMode="auto">
          <a:xfrm>
            <a:off x="399350" y="2222028"/>
            <a:ext cx="1088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kumimoji="0" lang="ko-KR" alt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정책목적</a:t>
            </a:r>
          </a:p>
        </p:txBody>
      </p:sp>
      <p:sp>
        <p:nvSpPr>
          <p:cNvPr id="46" name="TextBox 24"/>
          <p:cNvSpPr txBox="1">
            <a:spLocks noChangeArrowheads="1"/>
          </p:cNvSpPr>
          <p:nvPr/>
        </p:nvSpPr>
        <p:spPr bwMode="auto">
          <a:xfrm>
            <a:off x="420618" y="3409619"/>
            <a:ext cx="1088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kumimoji="0" lang="ko-KR" alt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정책대상</a:t>
            </a:r>
            <a:endParaRPr kumimoji="0" lang="ko-KR" altLang="en-US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 bwMode="auto">
          <a:xfrm>
            <a:off x="1785918" y="3000372"/>
            <a:ext cx="2732567" cy="1107996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외국인</a:t>
            </a:r>
            <a:endParaRPr kumimoji="0" lang="en-US" altLang="ko-KR" dirty="0" smtClean="0">
              <a:ln>
                <a:solidFill>
                  <a:schemeClr val="bg1">
                    <a:lumMod val="50000"/>
                    <a:alpha val="30000"/>
                  </a:schemeClr>
                </a:solidFill>
              </a:ln>
              <a:solidFill>
                <a:srgbClr val="800000"/>
              </a:solidFill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en-US" altLang="ko-KR" sz="14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외국인 대상으로 한식</a:t>
            </a:r>
            <a:r>
              <a:rPr kumimoji="0" lang="en-US" altLang="ko-KR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인지도</a:t>
            </a:r>
            <a:r>
              <a:rPr kumimoji="0" lang="en-US" altLang="ko-KR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 </a:t>
            </a: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  </a:t>
            </a:r>
            <a:r>
              <a:rPr kumimoji="0" lang="ko-KR" altLang="en-US" sz="1200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선호도를 높이기 위해 노력</a:t>
            </a:r>
            <a:endParaRPr kumimoji="0" lang="ko-KR" altLang="en-US" sz="1200" dirty="0">
              <a:ln>
                <a:solidFill>
                  <a:schemeClr val="bg1">
                    <a:lumMod val="50000"/>
                    <a:alpha val="30000"/>
                  </a:schemeClr>
                </a:solidFill>
              </a:ln>
              <a:solidFill>
                <a:srgbClr val="800000"/>
              </a:solidFill>
              <a:latin typeface="+mj-ea"/>
              <a:ea typeface="+mj-ea"/>
            </a:endParaRPr>
          </a:p>
        </p:txBody>
      </p:sp>
      <p:sp>
        <p:nvSpPr>
          <p:cNvPr id="51" name="TextBox 50"/>
          <p:cNvSpPr txBox="1"/>
          <p:nvPr/>
        </p:nvSpPr>
        <p:spPr bwMode="auto">
          <a:xfrm>
            <a:off x="1898622" y="4478388"/>
            <a:ext cx="2530502" cy="443198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ko-KR" altLang="en-US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홍 보</a:t>
            </a:r>
            <a:endParaRPr kumimoji="0" lang="en-US" altLang="ko-KR" dirty="0" smtClean="0">
              <a:ln>
                <a:solidFill>
                  <a:schemeClr val="bg1">
                    <a:lumMod val="50000"/>
                    <a:alpha val="30000"/>
                  </a:schemeClr>
                </a:solidFill>
              </a:ln>
              <a:solidFill>
                <a:srgbClr val="800000"/>
              </a:solidFill>
              <a:latin typeface="+mj-ea"/>
              <a:ea typeface="+mj-ea"/>
            </a:endParaRPr>
          </a:p>
        </p:txBody>
      </p:sp>
      <p:sp>
        <p:nvSpPr>
          <p:cNvPr id="52" name="TextBox 51"/>
          <p:cNvSpPr txBox="1"/>
          <p:nvPr/>
        </p:nvSpPr>
        <p:spPr bwMode="auto">
          <a:xfrm>
            <a:off x="1898621" y="5621331"/>
            <a:ext cx="2620215" cy="443198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err="1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농식품부</a:t>
            </a:r>
            <a:r>
              <a:rPr kumimoji="0" lang="ko-KR" altLang="en-US" dirty="0" smtClean="0">
                <a:ln>
                  <a:solidFill>
                    <a:schemeClr val="bg1">
                      <a:lumMod val="50000"/>
                      <a:alpha val="30000"/>
                    </a:schemeClr>
                  </a:solidFill>
                </a:ln>
                <a:solidFill>
                  <a:srgbClr val="800000"/>
                </a:solidFill>
                <a:latin typeface="+mj-ea"/>
                <a:ea typeface="+mj-ea"/>
              </a:rPr>
              <a:t> 주도</a:t>
            </a:r>
            <a:endParaRPr kumimoji="0" lang="en-US" altLang="ko-KR" dirty="0" smtClean="0">
              <a:ln>
                <a:solidFill>
                  <a:schemeClr val="bg1">
                    <a:lumMod val="50000"/>
                    <a:alpha val="30000"/>
                  </a:schemeClr>
                </a:solidFill>
              </a:ln>
              <a:solidFill>
                <a:srgbClr val="800000"/>
              </a:solidFill>
              <a:latin typeface="+mj-ea"/>
              <a:ea typeface="+mj-ea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429256" y="2000240"/>
            <a:ext cx="3571900" cy="9770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국내기반 정비 ＋ 해외 확산</a:t>
            </a:r>
            <a:endParaRPr kumimoji="0" lang="en-US" altLang="ko-K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한식의 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발굴과 계승 발전</a:t>
            </a:r>
            <a:r>
              <a:rPr kumimoji="0" lang="en-US" altLang="ko-KR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국내 농산물</a:t>
            </a:r>
            <a:endParaRPr kumimoji="0" lang="en-US" altLang="ko-KR" sz="5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HY울릉도B" pitchFamily="18" charset="-127"/>
              </a:rPr>
              <a:t>   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활용도 제고</a:t>
            </a:r>
            <a:r>
              <a:rPr kumimoji="0" lang="en-US" altLang="ko-KR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부가가치 증대 등으로 확대</a:t>
            </a:r>
            <a:endParaRPr kumimoji="0" lang="en-US" altLang="ko-KR" sz="1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5" name="모서리가 둥근 직사각형 74"/>
          <p:cNvSpPr/>
          <p:nvPr/>
        </p:nvSpPr>
        <p:spPr bwMode="auto">
          <a:xfrm>
            <a:off x="5429256" y="3071810"/>
            <a:ext cx="3571900" cy="9770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세계인 </a:t>
            </a:r>
            <a:r>
              <a:rPr kumimoji="0" lang="en-US" altLang="ko-KR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+ </a:t>
            </a:r>
            <a:r>
              <a:rPr kumimoji="0" lang="ko-KR" alt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한식외식기업</a:t>
            </a:r>
            <a:r>
              <a:rPr kumimoji="0" lang="en-US" altLang="ko-KR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+</a:t>
            </a:r>
            <a:r>
              <a:rPr kumimoji="0" lang="ko-KR" alt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한식단체</a:t>
            </a:r>
            <a:endParaRPr kumimoji="0" lang="en-US" altLang="ko-KR" sz="1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한식관련 기업과 단체 등으로 정책 대상</a:t>
            </a:r>
            <a:endParaRPr kumimoji="0" lang="en-US" altLang="ko-KR" sz="1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 폭을 확대</a:t>
            </a:r>
            <a:endParaRPr kumimoji="0" lang="en-US" altLang="ko-KR" sz="1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7" name="모서리가 둥근 직사각형 76"/>
          <p:cNvSpPr/>
          <p:nvPr/>
        </p:nvSpPr>
        <p:spPr bwMode="auto">
          <a:xfrm>
            <a:off x="5429256" y="4214818"/>
            <a:ext cx="3571900" cy="9770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한식저변확대 </a:t>
            </a:r>
            <a:r>
              <a:rPr kumimoji="0" lang="en-US" altLang="ko-KR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+ </a:t>
            </a:r>
            <a:r>
              <a:rPr kumimoji="0" lang="ko-KR" altLang="en-US" sz="16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타산업과</a:t>
            </a:r>
            <a:r>
              <a:rPr kumimoji="0" lang="ko-KR" alt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 연계</a:t>
            </a:r>
            <a:endParaRPr kumimoji="0" lang="en-US" altLang="ko-KR" sz="1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다양한 음식자원 발굴 및 </a:t>
            </a:r>
            <a:r>
              <a:rPr kumimoji="0" lang="ko-KR" altLang="en-US" sz="1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포준화</a:t>
            </a:r>
            <a:endParaRPr kumimoji="0" lang="en-US" altLang="ko-KR" sz="1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ko-KR" altLang="en-US" sz="1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컨</a:t>
            </a:r>
            <a:r>
              <a:rPr kumimoji="0" lang="ko-KR" altLang="en-US" sz="1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텐츠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 개발</a:t>
            </a:r>
            <a:r>
              <a:rPr kumimoji="0" lang="en-US" altLang="ko-KR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인프라확충</a:t>
            </a:r>
            <a:r>
              <a:rPr kumimoji="0" lang="en-US" altLang="ko-KR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산업화 등</a:t>
            </a:r>
            <a:endParaRPr kumimoji="0" lang="en-US" altLang="ko-KR" sz="1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8" name="모서리가 둥근 직사각형 77"/>
          <p:cNvSpPr/>
          <p:nvPr/>
        </p:nvSpPr>
        <p:spPr bwMode="auto">
          <a:xfrm>
            <a:off x="5429256" y="5357826"/>
            <a:ext cx="3571900" cy="9770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관계부처 연계협력 </a:t>
            </a:r>
            <a:r>
              <a:rPr kumimoji="0" lang="en-US" altLang="ko-KR" sz="1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+</a:t>
            </a:r>
            <a:r>
              <a:rPr kumimoji="0" lang="ko-KR" altLang="en-US" sz="1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민간과 역할분담</a:t>
            </a:r>
            <a:endParaRPr kumimoji="0" lang="en-US" altLang="ko-KR" sz="1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ko-KR" altLang="en-US" sz="1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문체부</a:t>
            </a:r>
            <a:r>
              <a:rPr kumimoji="0" lang="en-US" altLang="ko-KR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외교부 등 관계부처 연계</a:t>
            </a:r>
            <a:endParaRPr kumimoji="0" lang="en-US" altLang="ko-KR" sz="1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defTabSz="99569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ko-KR" altLang="en-US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ea"/>
                <a:ea typeface="+mj-ea"/>
              </a:rPr>
              <a:t>재단 역량 강화 및 민간 구심점 역할 정비</a:t>
            </a:r>
            <a:endParaRPr kumimoji="0" lang="en-US" altLang="ko-KR" sz="1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9" name="TextBox 24"/>
          <p:cNvSpPr txBox="1">
            <a:spLocks noChangeArrowheads="1"/>
          </p:cNvSpPr>
          <p:nvPr/>
        </p:nvSpPr>
        <p:spPr bwMode="auto">
          <a:xfrm>
            <a:off x="428596" y="4500570"/>
            <a:ext cx="1088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kumimoji="0" lang="ko-KR" alt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정책내용</a:t>
            </a:r>
            <a:endParaRPr kumimoji="0" lang="ko-KR" altLang="en-US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0" name="TextBox 24"/>
          <p:cNvSpPr txBox="1">
            <a:spLocks noChangeArrowheads="1"/>
          </p:cNvSpPr>
          <p:nvPr/>
        </p:nvSpPr>
        <p:spPr bwMode="auto">
          <a:xfrm>
            <a:off x="428596" y="5643578"/>
            <a:ext cx="1088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kumimoji="0" lang="ko-KR" alt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접근방법</a:t>
            </a:r>
            <a:endParaRPr kumimoji="0" lang="ko-KR" altLang="en-US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65175"/>
          </a:xfrm>
        </p:spPr>
        <p:txBody>
          <a:bodyPr/>
          <a:lstStyle/>
          <a:p>
            <a:r>
              <a:rPr lang="en-US" altLang="ko-KR" sz="2800" dirty="0" smtClean="0"/>
              <a:t>2014 </a:t>
            </a:r>
            <a:r>
              <a:rPr lang="ko-KR" altLang="en-US" sz="2800" dirty="0" smtClean="0"/>
              <a:t>외식 및 한식 진흥사업의 성과 </a:t>
            </a:r>
            <a:endParaRPr lang="ko-KR" altLang="en-US" sz="2800" dirty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214282" y="1500174"/>
            <a:ext cx="8756521" cy="1500198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22" name="모서리가 둥근 직사각형 10"/>
          <p:cNvSpPr/>
          <p:nvPr/>
        </p:nvSpPr>
        <p:spPr bwMode="auto">
          <a:xfrm>
            <a:off x="285720" y="1285860"/>
            <a:ext cx="8312068" cy="450734"/>
          </a:xfrm>
          <a:prstGeom prst="roundRect">
            <a:avLst>
              <a:gd name="adj" fmla="val 50000"/>
            </a:avLst>
          </a:prstGeom>
          <a:solidFill>
            <a:srgbClr val="046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428596" y="1285860"/>
            <a:ext cx="727075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외식 및 한식 관련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교육을 통한 전문인력 양성</a:t>
            </a:r>
            <a:endParaRPr lang="ko-KR" altLang="en-US" sz="22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357158" y="1714488"/>
            <a:ext cx="9034496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Tx/>
              <a:buBlip>
                <a:blip r:embed="rId2"/>
              </a:buBlip>
            </a:pPr>
            <a:r>
              <a:rPr lang="en-US" altLang="ko-KR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외식분야 기본교육</a:t>
            </a:r>
            <a:r>
              <a:rPr lang="en-US" altLang="ko-KR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경영</a:t>
            </a:r>
            <a:r>
              <a:rPr lang="en-US" altLang="ko-KR" sz="1600" b="1" dirty="0" smtClean="0">
                <a:solidFill>
                  <a:srgbClr val="990033"/>
                </a:solidFill>
                <a:latin typeface="맑은 고딕"/>
                <a:ea typeface="맑은 고딕"/>
              </a:rPr>
              <a:t>·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서비스</a:t>
            </a:r>
            <a:r>
              <a:rPr lang="en-US" altLang="ko-KR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및 외식지도자양성</a:t>
            </a:r>
            <a:r>
              <a:rPr lang="en-US" altLang="ko-KR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취업약정과정 운영</a:t>
            </a:r>
            <a:endParaRPr lang="en-US" altLang="ko-KR" sz="1600" b="1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20000"/>
              </a:lnSpc>
            </a:pPr>
            <a:r>
              <a:rPr lang="en-US" altLang="ko-KR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* (</a:t>
            </a:r>
            <a:r>
              <a:rPr lang="en-US" altLang="ko-KR" sz="1200" dirty="0" smtClean="0">
                <a:solidFill>
                  <a:srgbClr val="004600"/>
                </a:solidFill>
                <a:latin typeface="HY신명조" pitchFamily="18" charset="-127"/>
                <a:ea typeface="HY신명조" pitchFamily="18" charset="-127"/>
              </a:rPr>
              <a:t>‘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14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)19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개 기관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41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개 과정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2,100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명 교육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외식 전문인력 양성기관 지정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(51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개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400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20000"/>
              </a:lnSpc>
              <a:buFontTx/>
              <a:buBlip>
                <a:blip r:embed="rId2"/>
              </a:buBlip>
            </a:pP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한식 전문 조리인력 및 해외 한식당</a:t>
            </a:r>
            <a:r>
              <a:rPr lang="en-US" altLang="ko-KR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대학</a:t>
            </a:r>
            <a:r>
              <a:rPr lang="en-US" altLang="ko-KR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호텔 대상 한식교육 실시</a:t>
            </a:r>
          </a:p>
          <a:p>
            <a:pPr eaLnBrk="0" hangingPunct="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*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한식 영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중견셰프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양성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(32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),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궁중음식</a:t>
            </a:r>
            <a:r>
              <a:rPr lang="en-US" altLang="ko-KR" sz="1200" dirty="0" smtClean="0">
                <a:solidFill>
                  <a:srgbClr val="004600"/>
                </a:solidFill>
                <a:latin typeface="맑은 고딕"/>
                <a:ea typeface="맑은 고딕"/>
              </a:rPr>
              <a:t> ·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외국인 한식교육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(34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및 한식당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외국대학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해외호텔 조리교육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(3,105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  <a:endParaRPr lang="en-US" altLang="ko-KR" sz="1200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214282" y="3214686"/>
            <a:ext cx="8756521" cy="1675123"/>
            <a:chOff x="214282" y="3643314"/>
            <a:chExt cx="8756521" cy="1675123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214282" y="3929066"/>
              <a:ext cx="8756521" cy="1357322"/>
            </a:xfrm>
            <a:prstGeom prst="roundRect">
              <a:avLst>
                <a:gd name="adj" fmla="val 6871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/>
            </a:p>
          </p:txBody>
        </p:sp>
        <p:sp>
          <p:nvSpPr>
            <p:cNvPr id="10" name="모서리가 둥근 직사각형 10"/>
            <p:cNvSpPr/>
            <p:nvPr/>
          </p:nvSpPr>
          <p:spPr bwMode="auto">
            <a:xfrm>
              <a:off x="357158" y="3643314"/>
              <a:ext cx="8312068" cy="520078"/>
            </a:xfrm>
            <a:prstGeom prst="roundRect">
              <a:avLst>
                <a:gd name="adj" fmla="val 50000"/>
              </a:avLst>
            </a:prstGeom>
            <a:solidFill>
              <a:srgbClr val="04604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>
                <a:solidFill>
                  <a:srgbClr val="FFFFFF"/>
                </a:solidFill>
              </a:endParaRPr>
            </a:p>
          </p:txBody>
        </p:sp>
        <p:sp>
          <p:nvSpPr>
            <p:cNvPr id="11" name="Text Box 21"/>
            <p:cNvSpPr txBox="1">
              <a:spLocks noChangeArrowheads="1"/>
            </p:cNvSpPr>
            <p:nvPr/>
          </p:nvSpPr>
          <p:spPr bwMode="auto">
            <a:xfrm>
              <a:off x="285720" y="3714752"/>
              <a:ext cx="8302084" cy="4308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22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  </a:t>
              </a:r>
              <a:r>
                <a:rPr lang="ko-KR" altLang="en-US" sz="2200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외식 및 한식 산업과 농업의 연계</a:t>
              </a:r>
              <a:r>
                <a:rPr lang="en-US" altLang="ko-KR" sz="2200" dirty="0" smtClean="0">
                  <a:solidFill>
                    <a:srgbClr val="FFFFFF"/>
                  </a:solidFill>
                  <a:latin typeface="맑은 고딕"/>
                  <a:ea typeface="맑은 고딕"/>
                </a:rPr>
                <a:t>·</a:t>
              </a:r>
              <a:r>
                <a:rPr lang="ko-KR" altLang="en-US" sz="2200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발전</a:t>
              </a:r>
              <a:endPara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85720" y="4071942"/>
              <a:ext cx="8497887" cy="1246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50000"/>
                </a:lnSpc>
                <a:buFontTx/>
                <a:buBlip>
                  <a:blip r:embed="rId2"/>
                </a:buBlip>
              </a:pPr>
              <a:r>
                <a:rPr lang="en-US" altLang="ko-KR" sz="1800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우수 외식업지구 지정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(9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개소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+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신규 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4) </a:t>
              </a:r>
              <a:r>
                <a:rPr lang="ko-KR" altLang="en-US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및 우수외식업지구 지정요건 완화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시행령 개정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엽서L" pitchFamily="18" charset="-127"/>
                  <a:ea typeface="HY엽서L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신명조" pitchFamily="18" charset="-127"/>
                  <a:ea typeface="HY신명조" pitchFamily="18" charset="-127"/>
                </a:rPr>
                <a:t>‘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14.12 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시행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eaLnBrk="0" hangingPunct="0">
                <a:lnSpc>
                  <a:spcPct val="150000"/>
                </a:lnSpc>
                <a:buBlip>
                  <a:blip r:embed="rId2"/>
                </a:buBlip>
              </a:pPr>
              <a:r>
                <a:rPr lang="en-US" altLang="ko-KR" sz="1600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음식자원 관광상품화 및 정보 제공</a:t>
              </a:r>
              <a:r>
                <a:rPr lang="ko-KR" altLang="en-US" sz="1600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* </a:t>
              </a:r>
              <a:r>
                <a:rPr lang="ko-KR" altLang="en-US" sz="1200" dirty="0" err="1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농가맛집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향토음식 </a:t>
              </a:r>
              <a:r>
                <a:rPr lang="ko-KR" altLang="en-US" sz="1200" dirty="0" err="1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자원화사업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신명조" pitchFamily="18" charset="-127"/>
                  <a:ea typeface="HY신명조" pitchFamily="18" charset="-127"/>
                </a:rPr>
                <a:t>‘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14.5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개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), </a:t>
              </a:r>
              <a:r>
                <a:rPr lang="ko-KR" altLang="en-US" sz="1200" dirty="0" err="1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향토맛집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 등 안내서 보급 등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</a:p>
            <a:p>
              <a:pPr eaLnBrk="0" hangingPunct="0">
                <a:lnSpc>
                  <a:spcPct val="150000"/>
                </a:lnSpc>
                <a:buBlip>
                  <a:blip r:embed="rId2"/>
                </a:buBlip>
              </a:pPr>
              <a:r>
                <a:rPr lang="en-US" altLang="ko-KR" sz="1600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우수 </a:t>
              </a:r>
              <a:r>
                <a:rPr lang="ko-KR" altLang="en-US" sz="1600" b="1" dirty="0" err="1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식재료</a:t>
              </a:r>
              <a:r>
                <a:rPr lang="ko-KR" altLang="en-US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 소비 확대를 위한 산지 </a:t>
              </a:r>
              <a:r>
                <a:rPr lang="en-US" altLang="ko-KR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Fair </a:t>
              </a:r>
              <a:r>
                <a:rPr lang="ko-KR" altLang="en-US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개최</a:t>
              </a:r>
              <a:r>
                <a:rPr lang="en-US" altLang="ko-KR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*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신명조" pitchFamily="18" charset="-127"/>
                  <a:ea typeface="HY신명조" pitchFamily="18" charset="-127"/>
                </a:rPr>
                <a:t>‘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14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년 </a:t>
              </a:r>
              <a:r>
                <a:rPr lang="ko-KR" altLang="en-US" sz="1200" dirty="0" err="1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산지페어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 총 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8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회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개최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직거래 실적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:</a:t>
              </a:r>
              <a:r>
                <a:rPr lang="ko-KR" altLang="en-US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105</a:t>
              </a:r>
              <a:r>
                <a:rPr lang="ko-KR" altLang="en-US" sz="1200" dirty="0" err="1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억원</a:t>
              </a:r>
              <a:r>
                <a: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58" y="0"/>
            <a:ext cx="1333442" cy="500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7" name="그룹 36"/>
          <p:cNvGrpSpPr/>
          <p:nvPr/>
        </p:nvGrpSpPr>
        <p:grpSpPr>
          <a:xfrm>
            <a:off x="142844" y="5072074"/>
            <a:ext cx="8756521" cy="1552530"/>
            <a:chOff x="142844" y="5245210"/>
            <a:chExt cx="8756521" cy="155253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42844" y="5513253"/>
              <a:ext cx="8756521" cy="987581"/>
            </a:xfrm>
            <a:prstGeom prst="roundRect">
              <a:avLst>
                <a:gd name="adj" fmla="val 6871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/>
            </a:p>
          </p:txBody>
        </p:sp>
        <p:sp>
          <p:nvSpPr>
            <p:cNvPr id="26" name="모서리가 둥근 직사각형 10"/>
            <p:cNvSpPr/>
            <p:nvPr/>
          </p:nvSpPr>
          <p:spPr bwMode="auto">
            <a:xfrm>
              <a:off x="428596" y="5245210"/>
              <a:ext cx="8312068" cy="500066"/>
            </a:xfrm>
            <a:prstGeom prst="roundRect">
              <a:avLst>
                <a:gd name="adj" fmla="val 50000"/>
              </a:avLst>
            </a:prstGeom>
            <a:solidFill>
              <a:srgbClr val="04604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>
                <a:solidFill>
                  <a:srgbClr val="FFFFFF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285720" y="5245210"/>
              <a:ext cx="8516398" cy="1552530"/>
              <a:chOff x="285720" y="5245210"/>
              <a:chExt cx="8516398" cy="1552530"/>
            </a:xfrm>
          </p:grpSpPr>
          <p:sp>
            <p:nvSpPr>
              <p:cNvPr id="27" name="Text Box 21"/>
              <p:cNvSpPr txBox="1">
                <a:spLocks noChangeArrowheads="1"/>
              </p:cNvSpPr>
              <p:nvPr/>
            </p:nvSpPr>
            <p:spPr bwMode="auto">
              <a:xfrm>
                <a:off x="500034" y="5245210"/>
                <a:ext cx="8302084" cy="43088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ko-KR" altLang="en-US" sz="2200" dirty="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  </a:t>
                </a:r>
                <a:r>
                  <a:rPr lang="ko-KR" altLang="en-US" sz="2200" dirty="0" smtClean="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외식기업 해외진출 활성화 지원</a:t>
                </a:r>
                <a:endParaRPr lang="ko-KR" altLang="en-US" sz="22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4" name="Rectangle 9"/>
              <p:cNvSpPr>
                <a:spLocks noChangeArrowheads="1"/>
              </p:cNvSpPr>
              <p:nvPr/>
            </p:nvSpPr>
            <p:spPr bwMode="auto">
              <a:xfrm>
                <a:off x="285720" y="5643578"/>
                <a:ext cx="8497887" cy="1154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0" hangingPunct="0">
                  <a:lnSpc>
                    <a:spcPct val="150000"/>
                  </a:lnSpc>
                  <a:buFontTx/>
                  <a:buBlip>
                    <a:blip r:embed="rId2"/>
                  </a:buBlip>
                </a:pPr>
                <a:r>
                  <a:rPr lang="en-US" altLang="ko-KR" sz="1800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해외 외식 및 한식시장</a:t>
                </a:r>
                <a:r>
                  <a:rPr lang="en-US" altLang="ko-KR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해외 </a:t>
                </a:r>
                <a:r>
                  <a:rPr lang="en-US" altLang="ko-KR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31</a:t>
                </a:r>
                <a:r>
                  <a:rPr lang="ko-KR" altLang="en-US" sz="1200" b="1" dirty="0" err="1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개도시</a:t>
                </a:r>
                <a:r>
                  <a:rPr lang="en-US" altLang="ko-KR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)</a:t>
                </a:r>
                <a:r>
                  <a:rPr lang="ko-KR" altLang="en-US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정보조사</a:t>
                </a:r>
                <a:r>
                  <a:rPr lang="en-US" altLang="ko-KR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·</a:t>
                </a:r>
                <a:r>
                  <a:rPr lang="ko-KR" altLang="en-US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분석</a:t>
                </a:r>
                <a:r>
                  <a:rPr lang="en-US" altLang="ko-KR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컨설팅</a:t>
                </a:r>
                <a:r>
                  <a:rPr lang="en-US" altLang="ko-KR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(37</a:t>
                </a:r>
                <a:r>
                  <a:rPr lang="ko-KR" altLang="en-US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개소</a:t>
                </a:r>
                <a:r>
                  <a:rPr lang="en-US" altLang="ko-KR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)</a:t>
                </a:r>
                <a:r>
                  <a:rPr lang="ko-KR" altLang="en-US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추진</a:t>
                </a:r>
                <a:endParaRPr lang="en-US" altLang="ko-KR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eaLnBrk="0" hangingPunct="0">
                  <a:lnSpc>
                    <a:spcPct val="150000"/>
                  </a:lnSpc>
                  <a:buBlip>
                    <a:blip r:embed="rId2"/>
                  </a:buBlip>
                </a:pPr>
                <a:r>
                  <a:rPr lang="en-US" altLang="ko-KR" sz="1600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en-US" altLang="ko-KR" sz="1200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민관합동 글로벌 외식기업 협의체 운영</a:t>
                </a:r>
                <a:r>
                  <a:rPr lang="en-US" altLang="ko-KR" sz="12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(6.2, 10.17)</a:t>
                </a:r>
                <a:r>
                  <a:rPr lang="ko-KR" altLang="en-US" sz="1600" b="1" dirty="0" smtClean="0">
                    <a:solidFill>
                      <a:srgbClr val="990033"/>
                    </a:solidFill>
                    <a:latin typeface="HY헤드라인M" pitchFamily="18" charset="-127"/>
                    <a:ea typeface="HY헤드라인M" pitchFamily="18" charset="-127"/>
                  </a:rPr>
                  <a:t>을 통한 해결방안 모색</a:t>
                </a:r>
                <a:endParaRPr lang="en-US" altLang="ko-KR" sz="1600" b="1" dirty="0" smtClean="0">
                  <a:solidFill>
                    <a:srgbClr val="990033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eaLnBrk="0" hangingPunct="0">
                  <a:lnSpc>
                    <a:spcPct val="150000"/>
                  </a:lnSpc>
                </a:pPr>
                <a:endParaRPr lang="en-US" altLang="ko-KR" sz="1200" dirty="0" smtClean="0">
                  <a:solidFill>
                    <a:srgbClr val="0046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65175"/>
          </a:xfrm>
        </p:spPr>
        <p:txBody>
          <a:bodyPr/>
          <a:lstStyle/>
          <a:p>
            <a:r>
              <a:rPr lang="en-US" altLang="ko-KR" sz="2800" dirty="0" smtClean="0"/>
              <a:t>2015 </a:t>
            </a:r>
            <a:r>
              <a:rPr lang="ko-KR" altLang="en-US" sz="2800" dirty="0" smtClean="0"/>
              <a:t>외식</a:t>
            </a:r>
            <a:r>
              <a:rPr lang="en-US" altLang="ko-KR" sz="2800" dirty="0" smtClean="0">
                <a:latin typeface="맑은 고딕"/>
                <a:ea typeface="맑은 고딕"/>
              </a:rPr>
              <a:t> </a:t>
            </a:r>
            <a:r>
              <a:rPr lang="ko-KR" altLang="en-US" sz="2800" dirty="0" smtClean="0"/>
              <a:t>및 한식 진흥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기본 방향  </a:t>
            </a:r>
            <a:endParaRPr lang="ko-KR" altLang="en-US" sz="2800" dirty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197837" y="1660687"/>
            <a:ext cx="8756521" cy="1982627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22" name="모서리가 둥근 직사각형 10"/>
          <p:cNvSpPr/>
          <p:nvPr/>
        </p:nvSpPr>
        <p:spPr bwMode="auto">
          <a:xfrm>
            <a:off x="383169" y="1357298"/>
            <a:ext cx="8312068" cy="520078"/>
          </a:xfrm>
          <a:prstGeom prst="roundRect">
            <a:avLst>
              <a:gd name="adj" fmla="val 50000"/>
            </a:avLst>
          </a:prstGeom>
          <a:solidFill>
            <a:srgbClr val="046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396875" y="1388291"/>
            <a:ext cx="7270750" cy="430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2015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년 외식산업 진흥사업의 기본방향</a:t>
            </a:r>
            <a:endParaRPr lang="ko-KR" altLang="en-US" sz="22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395288" y="1972087"/>
            <a:ext cx="8497887" cy="167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Tx/>
              <a:buBlip>
                <a:blip r:embed="rId2"/>
              </a:buBlip>
            </a:pP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외식업</a:t>
            </a: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농업 연계를 통한 상생협력 및 외식산업의 경영개선 도모</a:t>
            </a:r>
            <a:endParaRPr lang="en-US" altLang="ko-KR" sz="300" dirty="0">
              <a:solidFill>
                <a:schemeClr val="accent6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800" dirty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농업과 외식업 연계를 통한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지역 외식산업 활성화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및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국산 </a:t>
            </a:r>
            <a:r>
              <a:rPr lang="ko-KR" altLang="en-US" b="1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식재료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소비촉진</a:t>
            </a:r>
            <a:endParaRPr lang="en-US" altLang="ko-KR" sz="1600" b="1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-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전문인력양성</a:t>
            </a: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정보제공 등 외식기업의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해외진출 역량 강화 </a:t>
            </a:r>
            <a:r>
              <a:rPr lang="ko-KR" altLang="en-US" sz="1600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및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지원 강화</a:t>
            </a:r>
            <a:endParaRPr lang="en-US" altLang="ko-KR" sz="1600" b="1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-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외식업 경영개선을 위한 </a:t>
            </a:r>
            <a:r>
              <a:rPr lang="ko-KR" altLang="en-US" sz="16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시의성을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갖춘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실질적 정보기반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마련 </a:t>
            </a:r>
            <a:endParaRPr lang="en-US" altLang="ko-KR" sz="1600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14282" y="4232455"/>
            <a:ext cx="8756521" cy="2196941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10" name="모서리가 둥근 직사각형 10"/>
          <p:cNvSpPr/>
          <p:nvPr/>
        </p:nvSpPr>
        <p:spPr bwMode="auto">
          <a:xfrm>
            <a:off x="399614" y="3929066"/>
            <a:ext cx="8312068" cy="520078"/>
          </a:xfrm>
          <a:prstGeom prst="roundRect">
            <a:avLst>
              <a:gd name="adj" fmla="val 50000"/>
            </a:avLst>
          </a:prstGeom>
          <a:solidFill>
            <a:srgbClr val="046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413320" y="3960059"/>
            <a:ext cx="7270750" cy="430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2015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한식 진흥사업의 기본 방향</a:t>
            </a:r>
            <a:endParaRPr lang="ko-KR" altLang="en-US" sz="22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11733" y="4543855"/>
            <a:ext cx="849788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한식의 국내외 진흥 및 음식관광 활성화</a:t>
            </a:r>
            <a:endParaRPr lang="en-US" altLang="ko-KR" sz="1800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국내 기반정비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와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해외확산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병행 추진 및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농업</a:t>
            </a:r>
            <a:r>
              <a:rPr lang="en-US" altLang="ko-KR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문화</a:t>
            </a:r>
            <a:r>
              <a:rPr lang="en-US" altLang="ko-KR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관광</a:t>
            </a:r>
            <a:r>
              <a:rPr lang="en-US" altLang="ko-KR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등의 연계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강화</a:t>
            </a:r>
            <a:endParaRPr lang="en-US" altLang="ko-KR" sz="1600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-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국내외 국제행사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등을 활용한 한식의 역사</a:t>
            </a: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조리과정</a:t>
            </a: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시식 등 홍보</a:t>
            </a:r>
            <a:endParaRPr lang="en-US" altLang="ko-KR" sz="1600" b="1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-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전통시장</a:t>
            </a: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향토음식 등과 연계된 관광상품</a:t>
            </a:r>
            <a:r>
              <a:rPr lang="en-US" altLang="ko-KR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개발 등 </a:t>
            </a:r>
            <a:r>
              <a:rPr lang="ko-KR" altLang="en-US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음식관광 인프라 확충</a:t>
            </a:r>
            <a:endParaRPr lang="en-US" altLang="ko-KR" sz="1600" b="1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57" y="1"/>
            <a:ext cx="1333442" cy="500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214282" y="4429132"/>
            <a:ext cx="8756521" cy="2000264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65175"/>
          </a:xfrm>
        </p:spPr>
        <p:txBody>
          <a:bodyPr/>
          <a:lstStyle/>
          <a:p>
            <a:r>
              <a:rPr lang="en-US" altLang="ko-KR" sz="2400" dirty="0" smtClean="0"/>
              <a:t>2015 </a:t>
            </a:r>
            <a:r>
              <a:rPr lang="ko-KR" altLang="en-US" sz="2400" dirty="0" smtClean="0"/>
              <a:t>외식 및 한식 진흥 사업 계획</a:t>
            </a:r>
            <a:endParaRPr lang="ko-KR" altLang="en-US" sz="2400" dirty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197837" y="1660687"/>
            <a:ext cx="8756521" cy="2268379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22" name="모서리가 둥근 직사각형 10"/>
          <p:cNvSpPr/>
          <p:nvPr/>
        </p:nvSpPr>
        <p:spPr bwMode="auto">
          <a:xfrm>
            <a:off x="383169" y="1357298"/>
            <a:ext cx="8312068" cy="520078"/>
          </a:xfrm>
          <a:prstGeom prst="roundRect">
            <a:avLst>
              <a:gd name="adj" fmla="val 50000"/>
            </a:avLst>
          </a:prstGeom>
          <a:solidFill>
            <a:srgbClr val="046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85720" y="1357298"/>
            <a:ext cx="8532843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0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한식전문 교육과정 확대 및 외식 창업</a:t>
            </a:r>
            <a:r>
              <a:rPr lang="en-US" altLang="ko-KR" sz="20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경영개선 </a:t>
            </a:r>
            <a:r>
              <a:rPr lang="en-US" altLang="ko-KR" sz="20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정책연계</a:t>
            </a:r>
            <a:r>
              <a:rPr lang="en-US" altLang="ko-KR" sz="20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0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교육 추진</a:t>
            </a:r>
            <a:endParaRPr lang="ko-KR" altLang="en-US" sz="20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357158" y="2000240"/>
            <a:ext cx="8497887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Tx/>
              <a:buBlip>
                <a:blip r:embed="rId2"/>
              </a:buBlip>
            </a:pP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`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음식관광 활성화 등을 위한 다양한 </a:t>
            </a: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교육과정</a:t>
            </a:r>
            <a:r>
              <a:rPr lang="en-US" altLang="ko-KR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관광통역 </a:t>
            </a:r>
            <a:r>
              <a:rPr lang="ko-KR" altLang="en-US" sz="1600" b="1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안내사</a:t>
            </a:r>
            <a:r>
              <a:rPr lang="en-US" altLang="ko-KR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사찰음식 등</a:t>
            </a:r>
            <a:r>
              <a:rPr lang="en-US" altLang="ko-KR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개발</a:t>
            </a:r>
            <a:endParaRPr lang="en-US" altLang="ko-KR" sz="1800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20000"/>
              </a:lnSpc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특성화 학교 사업종료에 따른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조리전문 교육기관 통합 지원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검토</a:t>
            </a:r>
            <a:endParaRPr lang="en-US" altLang="ko-KR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*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식품 관련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마이스터고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한식조리과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등 학생 대상 조리교육 지원 등</a:t>
            </a:r>
            <a:endParaRPr lang="en-US" altLang="ko-KR" sz="1200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20000"/>
              </a:lnSpc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외국인이 운영하는 </a:t>
            </a:r>
            <a:r>
              <a:rPr lang="ko-KR" altLang="en-US" sz="1600" u="sng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한식당 종사자</a:t>
            </a:r>
            <a:r>
              <a:rPr lang="en-US" altLang="ko-KR" sz="1400" u="sng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u="sng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외국인 포함</a:t>
            </a:r>
            <a:r>
              <a:rPr lang="en-US" altLang="ko-KR" sz="1400" u="sng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도 교육대상에 포함</a:t>
            </a:r>
            <a:endParaRPr lang="en-US" altLang="ko-KR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20000"/>
              </a:lnSpc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해외진출 전문인력 양성과정</a:t>
            </a:r>
            <a:r>
              <a:rPr lang="en-US" altLang="ko-KR" baseline="300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에</a:t>
            </a:r>
            <a:r>
              <a:rPr lang="ko-KR" altLang="en-US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할랄</a:t>
            </a:r>
            <a:r>
              <a:rPr lang="ko-KR" altLang="en-US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전문강좌 개설 및 </a:t>
            </a:r>
            <a:r>
              <a:rPr lang="ko-KR" altLang="en-US" sz="1600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레시피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개발 보급 추진 등</a:t>
            </a:r>
            <a:endParaRPr lang="en-US" altLang="ko-KR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*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어문계열학과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학부생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또는 졸업생 대상 외식기업 취업약정과정 및 해외진출 외식기업 종사자 대상 전문가 양성과정 등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14" name="모서리가 둥근 직사각형 10"/>
          <p:cNvSpPr/>
          <p:nvPr/>
        </p:nvSpPr>
        <p:spPr bwMode="auto">
          <a:xfrm>
            <a:off x="428596" y="4071942"/>
            <a:ext cx="8312068" cy="520078"/>
          </a:xfrm>
          <a:prstGeom prst="roundRect">
            <a:avLst>
              <a:gd name="adj" fmla="val 50000"/>
            </a:avLst>
          </a:prstGeom>
          <a:solidFill>
            <a:srgbClr val="046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428596" y="4071942"/>
            <a:ext cx="7270750" cy="430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외식산업</a:t>
            </a:r>
            <a:r>
              <a:rPr lang="en-US" altLang="ko-KR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농업의 연계를 통한 지역 경제 활성화 도모</a:t>
            </a:r>
            <a:endParaRPr lang="ko-KR" altLang="en-US" sz="22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428596" y="4643446"/>
            <a:ext cx="849788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우수외식업지구 사업 확대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및</a:t>
            </a:r>
            <a:r>
              <a:rPr lang="ko-KR" altLang="en-US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지역 </a:t>
            </a:r>
            <a:r>
              <a:rPr lang="ko-KR" altLang="en-US" sz="1600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식재료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활용 강화토록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지침 개선</a:t>
            </a:r>
            <a:endParaRPr lang="en-US" altLang="ko-KR" sz="1800" b="1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평창올림픽 등 국제행사 대비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대규모 우수 외식업지구 조성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en-US" altLang="ko-KR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민간 주도 자율 확산을 위한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외식서비스 </a:t>
            </a:r>
            <a:r>
              <a:rPr lang="ko-KR" altLang="en-US" b="1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헌장제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및</a:t>
            </a:r>
            <a:r>
              <a:rPr lang="ko-KR" altLang="en-US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서비스 </a:t>
            </a:r>
            <a:r>
              <a:rPr lang="ko-KR" altLang="en-US" b="1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인증제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도입방안 마련</a:t>
            </a:r>
            <a:endParaRPr lang="en-US" altLang="ko-KR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국산 </a:t>
            </a:r>
            <a:r>
              <a:rPr lang="ko-KR" altLang="en-US" sz="1600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식재료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활용 및 미식문화 조성을 위해 </a:t>
            </a: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우수 </a:t>
            </a:r>
            <a:r>
              <a:rPr lang="ko-KR" altLang="en-US" b="1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셰프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및 음식점 발굴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홍보</a:t>
            </a:r>
            <a:endParaRPr lang="en-US" altLang="ko-KR" sz="1800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57" y="1"/>
            <a:ext cx="1333442" cy="500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214282" y="1428736"/>
            <a:ext cx="8756521" cy="2786082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10" name="모서리가 둥근 직사각형 10"/>
          <p:cNvSpPr/>
          <p:nvPr/>
        </p:nvSpPr>
        <p:spPr bwMode="auto">
          <a:xfrm>
            <a:off x="428596" y="1071546"/>
            <a:ext cx="8312068" cy="520078"/>
          </a:xfrm>
          <a:prstGeom prst="roundRect">
            <a:avLst>
              <a:gd name="adj" fmla="val 50000"/>
            </a:avLst>
          </a:prstGeom>
          <a:solidFill>
            <a:srgbClr val="046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571472" y="1142984"/>
            <a:ext cx="727075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음식관광 활성화 및 정보 제공 강화</a:t>
            </a:r>
            <a:endParaRPr lang="ko-KR" altLang="en-US" sz="22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357158" y="1643050"/>
            <a:ext cx="8497887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궁중</a:t>
            </a:r>
            <a:r>
              <a:rPr lang="en-US" altLang="ko-KR" b="1" dirty="0" smtClean="0">
                <a:solidFill>
                  <a:srgbClr val="990033"/>
                </a:solidFill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사찰</a:t>
            </a:r>
            <a:r>
              <a:rPr lang="en-US" altLang="ko-KR" b="1" dirty="0" smtClean="0">
                <a:solidFill>
                  <a:srgbClr val="990033"/>
                </a:solidFill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종묘</a:t>
            </a:r>
            <a:r>
              <a:rPr lang="en-US" altLang="ko-KR" b="1" dirty="0" smtClean="0">
                <a:solidFill>
                  <a:srgbClr val="990033"/>
                </a:solidFill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사직</a:t>
            </a:r>
            <a:r>
              <a:rPr lang="en-US" altLang="ko-KR" b="1" dirty="0" smtClean="0">
                <a:solidFill>
                  <a:srgbClr val="990033"/>
                </a:solidFill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종가</a:t>
            </a:r>
            <a:r>
              <a:rPr lang="en-US" altLang="ko-KR" b="1" dirty="0" smtClean="0">
                <a:solidFill>
                  <a:srgbClr val="990033"/>
                </a:solidFill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향토음식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  <a:r>
              <a:rPr lang="ko-KR" altLang="en-US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음식자원 발굴 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및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레시피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개발</a:t>
            </a:r>
            <a:endParaRPr lang="en-US" altLang="ko-KR" b="1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*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의례음식복원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사찰음식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할랄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등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레시피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개발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농진청과의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협업을 통합 종가음식 사업화 연구 등</a:t>
            </a:r>
            <a:endParaRPr lang="en-US" altLang="ko-KR" sz="1200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**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누구나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따라할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수 있는 한식 </a:t>
            </a:r>
            <a:r>
              <a:rPr lang="ko-KR" altLang="en-US" sz="1200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통합 </a:t>
            </a:r>
            <a:r>
              <a:rPr lang="ko-KR" altLang="en-US" sz="1200" b="1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레시피</a:t>
            </a:r>
            <a:r>
              <a:rPr lang="ko-KR" altLang="en-US" sz="1200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표준화 보급</a:t>
            </a:r>
            <a:r>
              <a:rPr lang="en-US" altLang="ko-KR" sz="1200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밀라노 엑스포 등 </a:t>
            </a: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국제 행사 활용 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홍보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및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IT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융합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을</a:t>
            </a:r>
            <a:r>
              <a:rPr lang="ko-KR" altLang="en-US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통한 정보 제공</a:t>
            </a:r>
            <a:endParaRPr lang="en-US" altLang="ko-KR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 5</a:t>
            </a:r>
            <a:r>
              <a:rPr lang="ko-KR" altLang="en-US" sz="1600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일시장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등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장터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연</a:t>
            </a: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계 관광코스 개발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및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전통시장 음식 </a:t>
            </a:r>
            <a:r>
              <a:rPr lang="ko-KR" altLang="en-US" sz="1800" b="1" dirty="0" err="1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맵</a:t>
            </a: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보급</a:t>
            </a:r>
            <a:endParaRPr lang="en-US" altLang="ko-KR" sz="1800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해외 외식 및 한식산업 정보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연감 발간</a:t>
            </a:r>
            <a:endParaRPr lang="en-US" altLang="ko-KR" sz="1800" b="1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*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해외시장 정보제공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해외 한식당과 국내 조리전문가와의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매칭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시스템 개발 등</a:t>
            </a:r>
            <a:endParaRPr lang="en-US" altLang="ko-KR" sz="1200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4500570"/>
            <a:ext cx="8756521" cy="2071702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14" name="모서리가 둥근 직사각형 10"/>
          <p:cNvSpPr/>
          <p:nvPr/>
        </p:nvSpPr>
        <p:spPr bwMode="auto">
          <a:xfrm>
            <a:off x="357158" y="4286256"/>
            <a:ext cx="8312068" cy="520078"/>
          </a:xfrm>
          <a:prstGeom prst="roundRect">
            <a:avLst>
              <a:gd name="adj" fmla="val 50000"/>
            </a:avLst>
          </a:prstGeom>
          <a:solidFill>
            <a:srgbClr val="046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500034" y="4286256"/>
            <a:ext cx="7270750" cy="430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외식기업 해외진출 활성화</a:t>
            </a:r>
            <a:endParaRPr lang="ko-KR" altLang="en-US" sz="22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357158" y="4714884"/>
            <a:ext cx="8497887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ko-KR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협의체를 통해 발굴된 과제 중심으로 </a:t>
            </a:r>
            <a:r>
              <a:rPr lang="ko-KR" altLang="en-US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외식기업 해외진출 활성화 방안 </a:t>
            </a:r>
            <a:r>
              <a:rPr lang="ko-KR" altLang="en-US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마련</a:t>
            </a:r>
            <a:endParaRPr lang="en-US" altLang="ko-KR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4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해외 진출 전문인력 장기 양성과정 운영</a:t>
            </a:r>
            <a:r>
              <a:rPr lang="en-US" altLang="ko-KR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해외외식정보 통합제공 등 사업 개선</a:t>
            </a:r>
            <a:endParaRPr lang="en-US" altLang="ko-KR" sz="1800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*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외식기업</a:t>
            </a:r>
            <a:r>
              <a:rPr lang="en-US" altLang="ko-KR" sz="1200" dirty="0" smtClean="0">
                <a:solidFill>
                  <a:srgbClr val="004600"/>
                </a:solidFill>
                <a:latin typeface="맑은 고딕"/>
                <a:ea typeface="맑은 고딕"/>
              </a:rPr>
              <a:t>·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학계 등 활성화 방안 공유</a:t>
            </a:r>
            <a:r>
              <a:rPr lang="en-US" altLang="ko-KR" sz="1200" dirty="0" smtClean="0">
                <a:solidFill>
                  <a:srgbClr val="004600"/>
                </a:solidFill>
                <a:latin typeface="맑은 고딕"/>
                <a:ea typeface="맑은 고딕"/>
              </a:rPr>
              <a:t>·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확산을 위한 세미나 개최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업계 관심사항을 주제로 한 소위원회 운영</a:t>
            </a:r>
            <a:endParaRPr lang="en-US" altLang="ko-KR" sz="1200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현지 특성을 반영한 </a:t>
            </a:r>
            <a:r>
              <a:rPr lang="ko-KR" altLang="en-US" sz="1800" b="1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해외 한식당 협의체 활성화 </a:t>
            </a:r>
            <a:r>
              <a:rPr lang="ko-KR" altLang="en-US" sz="180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사업 지원</a:t>
            </a:r>
            <a:endParaRPr lang="en-US" altLang="ko-KR" sz="1800" dirty="0" smtClean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 * </a:t>
            </a:r>
            <a:r>
              <a:rPr lang="ko-KR" altLang="en-US" sz="1200" b="1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현지인 운영 한식당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도 협의체 참여 및 컨설팅 대상 포함</a:t>
            </a:r>
            <a:r>
              <a:rPr lang="en-US" altLang="ko-KR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할랄지역</a:t>
            </a:r>
            <a:r>
              <a:rPr lang="ko-KR" altLang="en-US" sz="1200" dirty="0" smtClean="0">
                <a:solidFill>
                  <a:srgbClr val="004600"/>
                </a:solidFill>
                <a:latin typeface="HY헤드라인M" pitchFamily="18" charset="-127"/>
                <a:ea typeface="HY헤드라인M" pitchFamily="18" charset="-127"/>
              </a:rPr>
              <a:t> 협의체 구성 등</a:t>
            </a:r>
            <a:endParaRPr lang="en-US" altLang="ko-KR" sz="1200" dirty="0" smtClean="0">
              <a:solidFill>
                <a:srgbClr val="004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57" y="1"/>
            <a:ext cx="1333442" cy="500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제목 19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765175"/>
          </a:xfrm>
        </p:spPr>
        <p:txBody>
          <a:bodyPr/>
          <a:lstStyle/>
          <a:p>
            <a:pPr lvl="0"/>
            <a:r>
              <a:rPr lang="en-US" altLang="ko-KR" sz="2400" dirty="0" smtClean="0"/>
              <a:t>2015 </a:t>
            </a:r>
            <a:r>
              <a:rPr lang="ko-KR" altLang="en-US" sz="2400" dirty="0" smtClean="0"/>
              <a:t>외식 및 한식 진흥 사업 계획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ko-KR" altLang="en-US" dirty="0"/>
          </a:p>
        </p:txBody>
      </p:sp>
      <p:sp>
        <p:nvSpPr>
          <p:cNvPr id="25" name="Rectangle 11"/>
          <p:cNvSpPr txBox="1">
            <a:spLocks noChangeArrowheads="1"/>
          </p:cNvSpPr>
          <p:nvPr/>
        </p:nvSpPr>
        <p:spPr bwMode="auto">
          <a:xfrm>
            <a:off x="0" y="785794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none" lIns="234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5286380" y="571480"/>
            <a:ext cx="3065263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4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감사합니다</a:t>
            </a:r>
            <a:r>
              <a:rPr lang="en-US" altLang="ko-KR" sz="4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tline_053">
  <a:themeElements>
    <a:clrScheme name="ptline_05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tline_053">
      <a:majorFont>
        <a:latin typeface="HY헤드라인M"/>
        <a:ea typeface="HY헤드라인M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tline_05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05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05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05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05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05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05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05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05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05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05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05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ptline_053</Template>
  <TotalTime>1688</TotalTime>
  <Words>843</Words>
  <Application>Microsoft Office PowerPoint</Application>
  <PresentationFormat>화면 슬라이드 쇼(4:3)</PresentationFormat>
  <Paragraphs>88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20" baseType="lpstr">
      <vt:lpstr>굴림</vt:lpstr>
      <vt:lpstr>Arial</vt:lpstr>
      <vt:lpstr>HY헤드라인M</vt:lpstr>
      <vt:lpstr>휴먼엑스포</vt:lpstr>
      <vt:lpstr>HY견고딕</vt:lpstr>
      <vt:lpstr>맑은 고딕</vt:lpstr>
      <vt:lpstr>-2002</vt:lpstr>
      <vt:lpstr>Wingdings</vt:lpstr>
      <vt:lpstr>HY울릉도B</vt:lpstr>
      <vt:lpstr>HY신명조</vt:lpstr>
      <vt:lpstr>HY엽서L</vt:lpstr>
      <vt:lpstr>ptline_053</vt:lpstr>
      <vt:lpstr>슬라이드 1</vt:lpstr>
      <vt:lpstr>슬라이드 2</vt:lpstr>
      <vt:lpstr>2014 외식 및 한식 진흥사업의 성과 </vt:lpstr>
      <vt:lpstr>2014 외식 및 한식 진흥사업의 성과 </vt:lpstr>
      <vt:lpstr>2015 외식 및 한식 진흥 기본 방향  </vt:lpstr>
      <vt:lpstr>2015 외식 및 한식 진흥 사업 계획</vt:lpstr>
      <vt:lpstr>2015 외식 및 한식 진흥 사업 계획 </vt:lpstr>
      <vt:lpstr>슬라이드 8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식품산업 진흥정책 성과와 향후과제</dc:title>
  <dc:creator>user</dc:creator>
  <cp:lastModifiedBy>mafra</cp:lastModifiedBy>
  <cp:revision>166</cp:revision>
  <dcterms:created xsi:type="dcterms:W3CDTF">2009-12-07T11:49:39Z</dcterms:created>
  <dcterms:modified xsi:type="dcterms:W3CDTF">2015-01-30T01:01:39Z</dcterms:modified>
</cp:coreProperties>
</file>